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7" r:id="rId3"/>
    <p:sldId id="286" r:id="rId4"/>
    <p:sldId id="260" r:id="rId5"/>
    <p:sldId id="285" r:id="rId6"/>
    <p:sldId id="261" r:id="rId7"/>
    <p:sldId id="290" r:id="rId8"/>
    <p:sldId id="262" r:id="rId9"/>
    <p:sldId id="284" r:id="rId10"/>
    <p:sldId id="279" r:id="rId11"/>
    <p:sldId id="268" r:id="rId12"/>
    <p:sldId id="269" r:id="rId13"/>
    <p:sldId id="280" r:id="rId14"/>
    <p:sldId id="270" r:id="rId15"/>
    <p:sldId id="281" r:id="rId16"/>
    <p:sldId id="272" r:id="rId17"/>
    <p:sldId id="282" r:id="rId18"/>
    <p:sldId id="275" r:id="rId19"/>
    <p:sldId id="276" r:id="rId20"/>
    <p:sldId id="277" r:id="rId21"/>
    <p:sldId id="283" r:id="rId22"/>
    <p:sldId id="288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ela Sales" initials="KS" lastIdx="20" clrIdx="0">
    <p:extLst>
      <p:ext uri="{19B8F6BF-5375-455C-9EA6-DF929625EA0E}">
        <p15:presenceInfo xmlns:p15="http://schemas.microsoft.com/office/powerpoint/2012/main" userId="S-1-5-21-3780333828-3704105057-3268783840-21327" providerId="AD"/>
      </p:ext>
    </p:extLst>
  </p:cmAuthor>
  <p:cmAuthor id="2" name="Denis Langlois" initials="DL" lastIdx="13" clrIdx="1">
    <p:extLst>
      <p:ext uri="{19B8F6BF-5375-455C-9EA6-DF929625EA0E}">
        <p15:presenceInfo xmlns:p15="http://schemas.microsoft.com/office/powerpoint/2012/main" userId="S-1-5-21-3780333828-3704105057-3268783840-21415" providerId="AD"/>
      </p:ext>
    </p:extLst>
  </p:cmAuthor>
  <p:cmAuthor id="3" name="Lisa Alguire" initials="LA" lastIdx="8" clrIdx="2">
    <p:extLst>
      <p:ext uri="{19B8F6BF-5375-455C-9EA6-DF929625EA0E}">
        <p15:presenceInfo xmlns:p15="http://schemas.microsoft.com/office/powerpoint/2012/main" userId="S-1-5-21-3780333828-3704105057-3268783840-34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29"/>
    <a:srgbClr val="93B9A4"/>
    <a:srgbClr val="385B4F"/>
    <a:srgbClr val="B58300"/>
    <a:srgbClr val="2B453C"/>
    <a:srgbClr val="B1CFC5"/>
    <a:srgbClr val="F8CBAD"/>
    <a:srgbClr val="E2671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651" autoAdjust="0"/>
  </p:normalViewPr>
  <p:slideViewPr>
    <p:cSldViewPr snapToGrid="0">
      <p:cViewPr varScale="1">
        <p:scale>
          <a:sx n="85" d="100"/>
          <a:sy n="85" d="100"/>
        </p:scale>
        <p:origin x="1590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614C-A547-4B41-8ABE-D8792F441516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68E2E-3B9D-4772-9DEB-A060261DC1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0242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35EE6-F7F3-499A-99E4-01ADC841C6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5700"/>
            <a:ext cx="5540375" cy="311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69240-D309-478B-B056-5F92E04B0C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808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healthgreybruce.on.ca/Your-Environment/Healthy-Housing/Home-Takeove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Welcome and Introductions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Please feel free to adapt this presentation to fit the learning needs of your organizational staff.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BCDF-3A27-480C-9F2B-A9F1C20D9F3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07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11 in Guidebook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735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16 in Guidebook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b="1" baseline="0" dirty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80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385B4F"/>
                </a:solidFill>
              </a:rPr>
              <a:t>Home Should be Your Safe Place (Postcard)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385B4F"/>
                </a:solidFill>
              </a:rPr>
              <a:t>Home Should be a Safe Place (Tri-fold brochure)</a:t>
            </a:r>
          </a:p>
          <a:p>
            <a:endParaRPr lang="en-CA" dirty="0"/>
          </a:p>
          <a:p>
            <a:r>
              <a:rPr lang="en-CA" dirty="0"/>
              <a:t>For all current</a:t>
            </a:r>
            <a:r>
              <a:rPr lang="en-CA" baseline="0" dirty="0"/>
              <a:t> resource materials - </a:t>
            </a:r>
            <a:r>
              <a:rPr lang="en-CA" dirty="0">
                <a:hlinkClick r:id="rId3"/>
              </a:rPr>
              <a:t>Home Takeover (publichealthgreybruce.on.ca)</a:t>
            </a:r>
            <a:endParaRPr lang="en-CA" baseline="0" dirty="0"/>
          </a:p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142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17 in Guidebook </a:t>
            </a:r>
          </a:p>
          <a:p>
            <a:endParaRPr lang="en-CA" dirty="0">
              <a:solidFill>
                <a:srgbClr val="385B4F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523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solidFill>
                  <a:srgbClr val="2B453C"/>
                </a:solidFill>
              </a:rPr>
              <a:t>10 Question Checklist</a:t>
            </a:r>
          </a:p>
          <a:p>
            <a:r>
              <a:rPr lang="en-CA" dirty="0">
                <a:solidFill>
                  <a:srgbClr val="2B453C"/>
                </a:solidFill>
              </a:rPr>
              <a:t>Posters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712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18-19 (Refer to detailed list of strategies in Guidebook)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912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Takeover Response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Takeover Response Pathway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389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20 in the Guidebook: </a:t>
            </a:r>
            <a:r>
              <a:rPr lang="en-CA" dirty="0">
                <a:solidFill>
                  <a:srgbClr val="2B453C"/>
                </a:solidFill>
              </a:rPr>
              <a:t>Measures to support an individual following a takeover.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1649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*Aligns with p.17 in Guidebook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9193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97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*Aligns with ‘Here’s the Current</a:t>
            </a:r>
            <a:r>
              <a:rPr lang="en-CA" baseline="0" dirty="0"/>
              <a:t> Situation’ p. 6</a:t>
            </a:r>
          </a:p>
          <a:p>
            <a:endParaRPr lang="en-CA" baseline="0" dirty="0"/>
          </a:p>
          <a:p>
            <a:r>
              <a:rPr lang="en-CA" dirty="0"/>
              <a:t>B</a:t>
            </a:r>
            <a:r>
              <a:rPr lang="en-CA" baseline="0" dirty="0"/>
              <a:t>ackground and timeline on the Home Takeover Pilot Project:  </a:t>
            </a:r>
          </a:p>
          <a:p>
            <a:r>
              <a:rPr lang="en-CA" baseline="0" dirty="0"/>
              <a:t>1. Grey County Housing identified the emerging issue. Impacts for tenants, families, individuals taking over the unit(s) and the neighbourhood were being observed. </a:t>
            </a:r>
          </a:p>
          <a:p>
            <a:r>
              <a:rPr lang="en-CA" baseline="0" dirty="0"/>
              <a:t>2. </a:t>
            </a:r>
            <a:r>
              <a:rPr lang="en-CA" u="none" baseline="0" dirty="0"/>
              <a:t>Literature search </a:t>
            </a:r>
            <a:r>
              <a:rPr lang="en-CA" baseline="0" dirty="0"/>
              <a:t>was conducted and a summary report presented at stakeholder meeting.</a:t>
            </a:r>
          </a:p>
          <a:p>
            <a:r>
              <a:rPr lang="en-CA" baseline="0" dirty="0"/>
              <a:t>3</a:t>
            </a:r>
            <a:r>
              <a:rPr lang="en-CA" u="none" baseline="0" dirty="0"/>
              <a:t>. Stakeholder survey </a:t>
            </a:r>
            <a:r>
              <a:rPr lang="en-CA" baseline="0" dirty="0"/>
              <a:t>conducted with 22 partners to better understand existing response and gaps in responding to home takeovers. </a:t>
            </a:r>
          </a:p>
          <a:p>
            <a:r>
              <a:rPr lang="en-CA" baseline="0" dirty="0"/>
              <a:t>4. </a:t>
            </a:r>
            <a:r>
              <a:rPr lang="en-CA" u="none" baseline="0" dirty="0"/>
              <a:t>Stakeholder Engagement Wheel was used </a:t>
            </a:r>
            <a:r>
              <a:rPr lang="en-CA" baseline="0" dirty="0"/>
              <a:t>to identify stakeholder interest and level of participation in identified areas of action/deliverables.</a:t>
            </a:r>
          </a:p>
          <a:p>
            <a:r>
              <a:rPr lang="en-CA" baseline="0" dirty="0"/>
              <a:t>5. Advisory </a:t>
            </a:r>
            <a:r>
              <a:rPr lang="en-CA" u="none" baseline="0" dirty="0"/>
              <a:t>Committee formed </a:t>
            </a:r>
            <a:r>
              <a:rPr lang="en-CA" baseline="0" dirty="0"/>
              <a:t>to address the issue collaboratively. </a:t>
            </a:r>
          </a:p>
          <a:p>
            <a:r>
              <a:rPr lang="en-CA" baseline="0" dirty="0"/>
              <a:t>6</a:t>
            </a:r>
            <a:r>
              <a:rPr lang="en-CA" u="sng" baseline="0" dirty="0"/>
              <a:t>. </a:t>
            </a:r>
            <a:r>
              <a:rPr lang="en-CA" b="0" u="none" baseline="0" dirty="0"/>
              <a:t>Interviews </a:t>
            </a:r>
            <a:r>
              <a:rPr lang="en-CA" b="0" baseline="0" dirty="0"/>
              <a:t>were conducted with people with lived experience to better understand the realities of a home takeover situation.</a:t>
            </a:r>
          </a:p>
          <a:p>
            <a:r>
              <a:rPr lang="en-CA" b="0" dirty="0"/>
              <a:t>7.</a:t>
            </a:r>
            <a:r>
              <a:rPr lang="en-CA" b="0" baseline="0" dirty="0"/>
              <a:t> Resources adapted and created (posters, checklist, guidebook, response framework, etc.).</a:t>
            </a:r>
          </a:p>
          <a:p>
            <a:r>
              <a:rPr lang="en-CA" b="0" baseline="0" dirty="0"/>
              <a:t>8. L</a:t>
            </a:r>
            <a:r>
              <a:rPr lang="en-CA" b="0" u="none" baseline="0" dirty="0"/>
              <a:t>aunch of the project (Media Release to the public)</a:t>
            </a:r>
            <a:r>
              <a:rPr lang="en-CA" b="0" baseline="0" dirty="0"/>
              <a:t>. Awareness and education through media platforms.</a:t>
            </a:r>
          </a:p>
          <a:p>
            <a:r>
              <a:rPr lang="en-CA" b="0" baseline="0" dirty="0"/>
              <a:t>9. </a:t>
            </a:r>
            <a:r>
              <a:rPr lang="en-CA" b="0" u="none" baseline="0" dirty="0"/>
              <a:t>Evaluation of the project using outcomes identified in evaluation framework. </a:t>
            </a:r>
            <a:endParaRPr lang="en-CA" b="0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490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648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69240-D309-478B-B056-5F92E04B0C2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9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958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Guidebook Table of Contents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566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447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*Aligns with p. 7 in Guidebook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DBCDF-3A27-480C-9F2B-A9F1C20D9F3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*Aligns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 5 in Guidebook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195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*Aligns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p.8 in Guidebook </a:t>
            </a:r>
          </a:p>
          <a:p>
            <a:endParaRPr lang="en-CA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862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*Aligns with p. 9</a:t>
            </a:r>
            <a:r>
              <a:rPr lang="en-CA" baseline="0" dirty="0"/>
              <a:t> in Guidebook </a:t>
            </a:r>
          </a:p>
          <a:p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from key informant interviews identified that a </a:t>
            </a:r>
            <a:r>
              <a:rPr lang="en-CA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temporary housing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CA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addiction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CA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some of the </a:t>
            </a:r>
            <a:r>
              <a:rPr lang="en-CA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factors contributing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HTs in our community. </a:t>
            </a:r>
            <a:endParaRPr lang="en-CA" sz="1200" baseline="0" dirty="0"/>
          </a:p>
          <a:p>
            <a:endParaRPr lang="en-CA" sz="1200" dirty="0"/>
          </a:p>
          <a:p>
            <a:r>
              <a:rPr lang="en-CA" sz="1200" dirty="0"/>
              <a:t>Factors that</a:t>
            </a:r>
            <a:r>
              <a:rPr lang="en-CA" sz="1200" baseline="0" dirty="0"/>
              <a:t> contribute to a home takeover include: </a:t>
            </a:r>
          </a:p>
          <a:p>
            <a:r>
              <a:rPr lang="en-CA" sz="1200" baseline="0" dirty="0"/>
              <a:t>- housing crisis (long wait lists for affordable housing and inadequate access to liveable spaces, emergency shelters and transitional housing)</a:t>
            </a:r>
          </a:p>
          <a:p>
            <a:pPr marL="0" indent="0">
              <a:buFontTx/>
              <a:buNone/>
            </a:pPr>
            <a:r>
              <a:rPr lang="en-CA" sz="1200" baseline="0" dirty="0"/>
              <a:t>- substance use (seeing increased opioid-related ER visits in Grey Bruce)</a:t>
            </a:r>
          </a:p>
          <a:p>
            <a:pPr marL="0" indent="0">
              <a:buFontTx/>
              <a:buNone/>
            </a:pPr>
            <a:r>
              <a:rPr lang="en-CA" sz="1200" baseline="0" dirty="0"/>
              <a:t>- and individuals experiencing isolation, loneliness and marginalization </a:t>
            </a:r>
          </a:p>
          <a:p>
            <a:endParaRPr lang="en-CA" sz="1200" baseline="0" dirty="0"/>
          </a:p>
          <a:p>
            <a:r>
              <a:rPr lang="en-CA" sz="1200" baseline="0" dirty="0"/>
              <a:t>Other factors identified as contributing to the targets vulnerability to a HT include: empathy for the perpetrators situation and a desire to help, significant pressure to house the perpetrator, a desire for social connectedness, and hope for financial/household contributions like splitting rent, groceries, household tasks, drugs, etc. </a:t>
            </a:r>
          </a:p>
          <a:p>
            <a:endParaRPr lang="en-CA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/>
              <a:t>key factors may look different for different communities &amp; cultures.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69240-D309-478B-B056-5F92E04B0C2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96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224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97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95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2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6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06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3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0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82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3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395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0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91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33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20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33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7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30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1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57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B9BB4-876D-44CC-BF76-08F9BF3585F5}" type="datetimeFigureOut">
              <a:rPr lang="en-CA" smtClean="0"/>
              <a:t>2023-04-19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B8A1D-5631-4847-99C3-438E35A388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lesshub.ca/sites/default/files/attachments/COHIndigenousHomelessnessDefinition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healthgreybruce.on.ca/Your-Environment/Healthy-Housing/Home-Takeove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8351" y="1230996"/>
            <a:ext cx="10331912" cy="112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13800" spc="3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HOME TAKEOVER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7315" y="2603675"/>
            <a:ext cx="10634108" cy="332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3200" b="1" spc="103" dirty="0">
                <a:solidFill>
                  <a:schemeClr val="accent6">
                    <a:lumMod val="50000"/>
                  </a:schemeClr>
                </a:solidFill>
                <a:latin typeface="Montserrat Light" panose="020B0604020202020204" charset="0"/>
              </a:rPr>
              <a:t>A Guide for Organizations and Service Providers</a:t>
            </a:r>
          </a:p>
        </p:txBody>
      </p:sp>
      <p:sp>
        <p:nvSpPr>
          <p:cNvPr id="6" name="AutoShape 6"/>
          <p:cNvSpPr/>
          <p:nvPr/>
        </p:nvSpPr>
        <p:spPr>
          <a:xfrm>
            <a:off x="746049" y="3056842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-23" r="-20264" b="23"/>
          <a:stretch/>
        </p:blipFill>
        <p:spPr>
          <a:xfrm rot="5400000">
            <a:off x="7035237" y="2531408"/>
            <a:ext cx="4139550" cy="58975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3410396"/>
            <a:ext cx="5876146" cy="33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54" y="293511"/>
            <a:ext cx="11204944" cy="1171937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2B453C"/>
                </a:solidFill>
                <a:latin typeface="League Gothic" panose="020B0604020202020204" charset="0"/>
              </a:rPr>
              <a:t>Engaging with Indigenous Organizations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654" y="1858622"/>
            <a:ext cx="10515600" cy="27570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CA" dirty="0">
                <a:solidFill>
                  <a:srgbClr val="385B4F"/>
                </a:solidFill>
              </a:rPr>
              <a:t>The term “Home Takeover” may be associated with negative feelings and should be used with careful consideration</a:t>
            </a:r>
          </a:p>
          <a:p>
            <a:pPr>
              <a:lnSpc>
                <a:spcPct val="110000"/>
              </a:lnSpc>
            </a:pPr>
            <a:r>
              <a:rPr lang="en-CA" dirty="0">
                <a:solidFill>
                  <a:srgbClr val="385B4F"/>
                </a:solidFill>
              </a:rPr>
              <a:t>Beliefs, traditions and the concept of “home” may differ</a:t>
            </a:r>
          </a:p>
          <a:p>
            <a:pPr>
              <a:lnSpc>
                <a:spcPct val="110000"/>
              </a:lnSpc>
            </a:pPr>
            <a:r>
              <a:rPr lang="en-CA" dirty="0">
                <a:solidFill>
                  <a:srgbClr val="385B4F"/>
                </a:solidFill>
              </a:rPr>
              <a:t>Elders often provide shelter/care to family members</a:t>
            </a:r>
          </a:p>
          <a:p>
            <a:pPr>
              <a:lnSpc>
                <a:spcPct val="110000"/>
              </a:lnSpc>
            </a:pPr>
            <a:r>
              <a:rPr lang="en-CA" dirty="0">
                <a:solidFill>
                  <a:srgbClr val="385B4F"/>
                </a:solidFill>
              </a:rPr>
              <a:t>Overcrowding may happen, and can break down family dynamics</a:t>
            </a:r>
          </a:p>
          <a:p>
            <a:pPr>
              <a:lnSpc>
                <a:spcPct val="110000"/>
              </a:lnSpc>
            </a:pPr>
            <a:r>
              <a:rPr lang="en-CA" dirty="0">
                <a:solidFill>
                  <a:srgbClr val="385B4F"/>
                </a:solidFill>
              </a:rPr>
              <a:t>Principles of Reconciliation</a:t>
            </a:r>
          </a:p>
        </p:txBody>
      </p:sp>
      <p:sp>
        <p:nvSpPr>
          <p:cNvPr id="4" name="AutoShape 6"/>
          <p:cNvSpPr/>
          <p:nvPr/>
        </p:nvSpPr>
        <p:spPr>
          <a:xfrm>
            <a:off x="389254" y="1233488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sp>
        <p:nvSpPr>
          <p:cNvPr id="6" name="Rectangle 5"/>
          <p:cNvSpPr/>
          <p:nvPr/>
        </p:nvSpPr>
        <p:spPr>
          <a:xfrm>
            <a:off x="1099946" y="5102579"/>
            <a:ext cx="9957308" cy="1314883"/>
          </a:xfrm>
          <a:prstGeom prst="rect">
            <a:avLst/>
          </a:prstGeom>
          <a:solidFill>
            <a:srgbClr val="B58300"/>
          </a:solidFill>
          <a:ln>
            <a:solidFill>
              <a:srgbClr val="385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Looking to learn about Indigenous Homelessness, and the 12 dimensions?</a:t>
            </a:r>
          </a:p>
          <a:p>
            <a:pPr algn="ctr"/>
            <a:r>
              <a:rPr lang="en-CA" sz="2400" dirty="0"/>
              <a:t>Visit </a:t>
            </a:r>
            <a:r>
              <a:rPr lang="en-CA" sz="2400" dirty="0">
                <a:hlinkClick r:id="rId3"/>
              </a:rPr>
              <a:t>COHIndigenousHomelessnessDefinition.pdf (homelesshub.ca)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1071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590" y="354492"/>
            <a:ext cx="10515600" cy="921415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91" y="1540701"/>
            <a:ext cx="11357344" cy="4636262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385B4F"/>
                </a:solidFill>
              </a:rPr>
              <a:t>Tenant and worker relationship</a:t>
            </a:r>
          </a:p>
          <a:p>
            <a:r>
              <a:rPr lang="en-CA" dirty="0">
                <a:solidFill>
                  <a:srgbClr val="385B4F"/>
                </a:solidFill>
              </a:rPr>
              <a:t>Tenants are connected to supports and services  </a:t>
            </a:r>
          </a:p>
          <a:p>
            <a:r>
              <a:rPr lang="en-CA" dirty="0">
                <a:solidFill>
                  <a:srgbClr val="385B4F"/>
                </a:solidFill>
              </a:rPr>
              <a:t>Service providers avoid placing clients with friends or family who are vulnerable and/or have a damaging history with the client</a:t>
            </a:r>
          </a:p>
          <a:p>
            <a:r>
              <a:rPr lang="en-CA" dirty="0">
                <a:solidFill>
                  <a:srgbClr val="385B4F"/>
                </a:solidFill>
              </a:rPr>
              <a:t>Tenants are aware of the risks</a:t>
            </a:r>
          </a:p>
          <a:p>
            <a:r>
              <a:rPr lang="en-CA" dirty="0">
                <a:solidFill>
                  <a:srgbClr val="385B4F"/>
                </a:solidFill>
              </a:rPr>
              <a:t>Agreement that service providers can communicate and share information about the tenant</a:t>
            </a:r>
          </a:p>
          <a:p>
            <a:r>
              <a:rPr lang="en-CA" dirty="0">
                <a:solidFill>
                  <a:srgbClr val="385B4F"/>
                </a:solidFill>
              </a:rPr>
              <a:t>Isolation is reduced by ensuring individual feels a part of a larger community, encourage tenant to participate in a community with which they identify</a:t>
            </a:r>
          </a:p>
        </p:txBody>
      </p:sp>
      <p:sp>
        <p:nvSpPr>
          <p:cNvPr id="4" name="AutoShape 6"/>
          <p:cNvSpPr/>
          <p:nvPr/>
        </p:nvSpPr>
        <p:spPr>
          <a:xfrm>
            <a:off x="508590" y="1176780"/>
            <a:ext cx="10820400" cy="99127"/>
          </a:xfrm>
          <a:prstGeom prst="rect">
            <a:avLst/>
          </a:prstGeom>
          <a:solidFill>
            <a:srgbClr val="B58300"/>
          </a:solidFill>
        </p:spPr>
      </p:sp>
    </p:spTree>
    <p:extLst>
      <p:ext uri="{BB962C8B-B14F-4D97-AF65-F5344CB8AC3E}">
        <p14:creationId xmlns:p14="http://schemas.microsoft.com/office/powerpoint/2010/main" val="17568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98" y="354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/>
              </a:rPr>
              <a:t>Prevention Resources</a:t>
            </a:r>
            <a:r>
              <a:rPr lang="en-CA" sz="5400" b="1" dirty="0">
                <a:solidFill>
                  <a:srgbClr val="385B4F"/>
                </a:solidFill>
                <a:latin typeface="League Gothic" panose="020B0604020202020204"/>
              </a:rPr>
              <a:t>	</a:t>
            </a:r>
          </a:p>
        </p:txBody>
      </p:sp>
      <p:sp>
        <p:nvSpPr>
          <p:cNvPr id="6" name="AutoShape 6"/>
          <p:cNvSpPr/>
          <p:nvPr/>
        </p:nvSpPr>
        <p:spPr>
          <a:xfrm>
            <a:off x="412898" y="1411509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41" r="-1"/>
          <a:stretch/>
        </p:blipFill>
        <p:spPr>
          <a:xfrm>
            <a:off x="415285" y="1784556"/>
            <a:ext cx="3493059" cy="4619294"/>
          </a:xfrm>
          <a:prstGeom prst="rect">
            <a:avLst/>
          </a:prstGeom>
          <a:ln w="28575">
            <a:solidFill>
              <a:srgbClr val="2B453C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937" t="7579" r="3785" b="2959"/>
          <a:stretch/>
        </p:blipFill>
        <p:spPr>
          <a:xfrm>
            <a:off x="4126096" y="2190709"/>
            <a:ext cx="4150272" cy="3109162"/>
          </a:xfrm>
          <a:prstGeom prst="rect">
            <a:avLst/>
          </a:prstGeom>
          <a:ln w="28575">
            <a:solidFill>
              <a:srgbClr val="2B453C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976" t="7436" r="6054" b="5289"/>
          <a:stretch/>
        </p:blipFill>
        <p:spPr>
          <a:xfrm>
            <a:off x="7895771" y="3575870"/>
            <a:ext cx="4107543" cy="3078932"/>
          </a:xfrm>
          <a:prstGeom prst="rect">
            <a:avLst/>
          </a:prstGeom>
          <a:ln w="28575">
            <a:solidFill>
              <a:srgbClr val="2B453C"/>
            </a:solidFill>
          </a:ln>
        </p:spPr>
      </p:pic>
      <p:sp>
        <p:nvSpPr>
          <p:cNvPr id="12" name="Curved Left Arrow 11"/>
          <p:cNvSpPr/>
          <p:nvPr/>
        </p:nvSpPr>
        <p:spPr>
          <a:xfrm rot="18909031">
            <a:off x="8452903" y="2023194"/>
            <a:ext cx="1116083" cy="1793580"/>
          </a:xfrm>
          <a:prstGeom prst="curvedLeftArrow">
            <a:avLst>
              <a:gd name="adj1" fmla="val 25000"/>
              <a:gd name="adj2" fmla="val 50000"/>
              <a:gd name="adj3" fmla="val 42363"/>
            </a:avLst>
          </a:prstGeom>
          <a:solidFill>
            <a:srgbClr val="B58300"/>
          </a:solidFill>
          <a:ln w="19050">
            <a:solidFill>
              <a:srgbClr val="385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5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63" y="1418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Identifying a Home Takeover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63" y="1636295"/>
            <a:ext cx="7919615" cy="4940968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rgbClr val="385B4F"/>
                </a:solidFill>
              </a:rPr>
              <a:t>Direct disclosure</a:t>
            </a:r>
          </a:p>
          <a:p>
            <a:r>
              <a:rPr lang="en-CA" dirty="0">
                <a:solidFill>
                  <a:srgbClr val="385B4F"/>
                </a:solidFill>
              </a:rPr>
              <a:t>Reluctant to allow worker into unit, noticeably absent from unit</a:t>
            </a:r>
          </a:p>
          <a:p>
            <a:r>
              <a:rPr lang="en-CA" dirty="0">
                <a:solidFill>
                  <a:srgbClr val="385B4F"/>
                </a:solidFill>
              </a:rPr>
              <a:t>Tenant has not checked in with worker in some time</a:t>
            </a:r>
          </a:p>
          <a:p>
            <a:r>
              <a:rPr lang="en-CA" dirty="0">
                <a:solidFill>
                  <a:srgbClr val="385B4F"/>
                </a:solidFill>
              </a:rPr>
              <a:t>Increase in complaints (noise, visitors, vehicles/bikes outside) </a:t>
            </a:r>
          </a:p>
          <a:p>
            <a:r>
              <a:rPr lang="en-CA" dirty="0">
                <a:solidFill>
                  <a:srgbClr val="385B4F"/>
                </a:solidFill>
              </a:rPr>
              <a:t>Change in tenant’s financial situation</a:t>
            </a:r>
          </a:p>
          <a:p>
            <a:r>
              <a:rPr lang="en-CA" dirty="0">
                <a:solidFill>
                  <a:srgbClr val="385B4F"/>
                </a:solidFill>
              </a:rPr>
              <a:t>Increase in reports that individual is more isolated </a:t>
            </a:r>
          </a:p>
          <a:p>
            <a:r>
              <a:rPr lang="en-CA" dirty="0">
                <a:solidFill>
                  <a:srgbClr val="385B4F"/>
                </a:solidFill>
              </a:rPr>
              <a:t>Content in unit suggests more individuals are staying there than those that reside there</a:t>
            </a:r>
          </a:p>
        </p:txBody>
      </p:sp>
      <p:sp>
        <p:nvSpPr>
          <p:cNvPr id="5" name="AutoShape 6"/>
          <p:cNvSpPr/>
          <p:nvPr/>
        </p:nvSpPr>
        <p:spPr>
          <a:xfrm>
            <a:off x="434163" y="1190957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6B404-CB9A-4D27-5D6A-BCCB8EF6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865" y="2339200"/>
            <a:ext cx="4250825" cy="23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7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73" y="304800"/>
            <a:ext cx="11047227" cy="1109883"/>
          </a:xfrm>
        </p:spPr>
        <p:txBody>
          <a:bodyPr>
            <a:no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/>
              </a:rPr>
              <a:t>Identification Resources</a:t>
            </a:r>
          </a:p>
        </p:txBody>
      </p:sp>
      <p:sp>
        <p:nvSpPr>
          <p:cNvPr id="7" name="AutoShape 6"/>
          <p:cNvSpPr/>
          <p:nvPr/>
        </p:nvSpPr>
        <p:spPr>
          <a:xfrm>
            <a:off x="434163" y="1190957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18" t="2256" r="2067" b="1901"/>
          <a:stretch/>
        </p:blipFill>
        <p:spPr>
          <a:xfrm>
            <a:off x="4441061" y="1750439"/>
            <a:ext cx="3646311" cy="4706803"/>
          </a:xfrm>
          <a:prstGeom prst="rect">
            <a:avLst/>
          </a:prstGeom>
          <a:ln w="19050">
            <a:solidFill>
              <a:srgbClr val="385B4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921" t="2491" r="5016" b="4276"/>
          <a:stretch/>
        </p:blipFill>
        <p:spPr>
          <a:xfrm>
            <a:off x="550084" y="1750439"/>
            <a:ext cx="3474400" cy="4706803"/>
          </a:xfrm>
          <a:prstGeom prst="rect">
            <a:avLst/>
          </a:prstGeom>
          <a:ln w="19050">
            <a:solidFill>
              <a:srgbClr val="385B4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4884" t="2564" r="23671" b="2255"/>
          <a:stretch/>
        </p:blipFill>
        <p:spPr>
          <a:xfrm>
            <a:off x="8503949" y="1414683"/>
            <a:ext cx="2632010" cy="5312667"/>
          </a:xfrm>
          <a:prstGeom prst="rect">
            <a:avLst/>
          </a:prstGeom>
          <a:ln w="19050">
            <a:solidFill>
              <a:srgbClr val="385B4F"/>
            </a:solidFill>
          </a:ln>
        </p:spPr>
      </p:pic>
    </p:spTree>
    <p:extLst>
      <p:ext uri="{BB962C8B-B14F-4D97-AF65-F5344CB8AC3E}">
        <p14:creationId xmlns:p14="http://schemas.microsoft.com/office/powerpoint/2010/main" val="355997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95" y="417689"/>
            <a:ext cx="11533435" cy="1063781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Intervention</a:t>
            </a:r>
            <a:endParaRPr lang="en-CA" sz="4800" dirty="0">
              <a:solidFill>
                <a:srgbClr val="B58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ague Gothic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61" y="1825625"/>
            <a:ext cx="11533434" cy="4735596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rgbClr val="2B453C"/>
                </a:solidFill>
              </a:rPr>
              <a:t>Interventions depend on circumstances</a:t>
            </a:r>
          </a:p>
          <a:p>
            <a:r>
              <a:rPr lang="en-CA" dirty="0">
                <a:solidFill>
                  <a:srgbClr val="2B453C"/>
                </a:solidFill>
              </a:rPr>
              <a:t>Encourage tenants to talk to someone they trust</a:t>
            </a:r>
          </a:p>
          <a:p>
            <a:r>
              <a:rPr lang="en-CA" dirty="0">
                <a:solidFill>
                  <a:srgbClr val="2B453C"/>
                </a:solidFill>
              </a:rPr>
              <a:t>Make the environment uncomfortable for the individual(s) taking over the home</a:t>
            </a:r>
          </a:p>
          <a:p>
            <a:r>
              <a:rPr lang="en-CA" dirty="0">
                <a:solidFill>
                  <a:srgbClr val="2B453C"/>
                </a:solidFill>
              </a:rPr>
              <a:t>Motivate the tenant to resolve the takeover by highlighting how something they  care about is being affected </a:t>
            </a:r>
          </a:p>
          <a:p>
            <a:r>
              <a:rPr lang="en-CA" sz="2800" dirty="0">
                <a:solidFill>
                  <a:srgbClr val="2B453C"/>
                </a:solidFill>
              </a:rPr>
              <a:t>Develop plans and boundaries</a:t>
            </a:r>
          </a:p>
          <a:p>
            <a:r>
              <a:rPr lang="en-CA" sz="2800" dirty="0">
                <a:solidFill>
                  <a:srgbClr val="2B453C"/>
                </a:solidFill>
              </a:rPr>
              <a:t>Use common language</a:t>
            </a:r>
          </a:p>
          <a:p>
            <a:r>
              <a:rPr lang="en-CA" sz="2800" dirty="0">
                <a:solidFill>
                  <a:srgbClr val="2B453C"/>
                </a:solidFill>
              </a:rPr>
              <a:t>Use “circle of care” approach</a:t>
            </a:r>
          </a:p>
          <a:p>
            <a:r>
              <a:rPr lang="en-CA" dirty="0">
                <a:solidFill>
                  <a:srgbClr val="2B453C"/>
                </a:solidFill>
              </a:rPr>
              <a:t>Educate tenant on their rights, responsibilities and consequences</a:t>
            </a:r>
          </a:p>
          <a:p>
            <a:endParaRPr lang="en-CA" sz="2800" dirty="0">
              <a:solidFill>
                <a:srgbClr val="2B453C"/>
              </a:solidFill>
            </a:endParaRPr>
          </a:p>
          <a:p>
            <a:endParaRPr lang="en-CA" dirty="0">
              <a:solidFill>
                <a:srgbClr val="2B453C"/>
              </a:solidFill>
            </a:endParaRPr>
          </a:p>
          <a:p>
            <a:pPr marL="457200" lvl="1" indent="0">
              <a:buNone/>
            </a:pPr>
            <a:endParaRPr lang="en-CA" dirty="0">
              <a:solidFill>
                <a:srgbClr val="2B453C"/>
              </a:solidFill>
            </a:endParaRPr>
          </a:p>
        </p:txBody>
      </p:sp>
      <p:sp>
        <p:nvSpPr>
          <p:cNvPr id="4" name="AutoShape 6"/>
          <p:cNvSpPr/>
          <p:nvPr/>
        </p:nvSpPr>
        <p:spPr>
          <a:xfrm>
            <a:off x="290695" y="1382343"/>
            <a:ext cx="10820400" cy="99127"/>
          </a:xfrm>
          <a:prstGeom prst="rect">
            <a:avLst/>
          </a:prstGeom>
          <a:solidFill>
            <a:srgbClr val="B58300"/>
          </a:solidFill>
        </p:spPr>
      </p:sp>
    </p:spTree>
    <p:extLst>
      <p:ext uri="{BB962C8B-B14F-4D97-AF65-F5344CB8AC3E}">
        <p14:creationId xmlns:p14="http://schemas.microsoft.com/office/powerpoint/2010/main" val="307019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38" y="224168"/>
            <a:ext cx="11466001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/>
              </a:rPr>
              <a:t>Response Framework</a:t>
            </a:r>
          </a:p>
        </p:txBody>
      </p:sp>
      <p:sp>
        <p:nvSpPr>
          <p:cNvPr id="6" name="AutoShape 6"/>
          <p:cNvSpPr/>
          <p:nvPr/>
        </p:nvSpPr>
        <p:spPr>
          <a:xfrm>
            <a:off x="380113" y="1329180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980" t="3189" r="2939" b="3480"/>
          <a:stretch/>
        </p:blipFill>
        <p:spPr>
          <a:xfrm>
            <a:off x="5913039" y="1667232"/>
            <a:ext cx="3860800" cy="4759941"/>
          </a:xfrm>
          <a:prstGeom prst="rect">
            <a:avLst/>
          </a:prstGeom>
          <a:ln w="28575">
            <a:solidFill>
              <a:srgbClr val="385B4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314" y="1667233"/>
            <a:ext cx="3699529" cy="47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47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21" y="333227"/>
            <a:ext cx="7614684" cy="1325563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03" y="1942582"/>
            <a:ext cx="11513289" cy="4702767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2B453C"/>
                </a:solidFill>
              </a:rPr>
              <a:t>Frequent check-ins and well-being visits</a:t>
            </a:r>
          </a:p>
          <a:p>
            <a:r>
              <a:rPr lang="en-CA" dirty="0">
                <a:solidFill>
                  <a:srgbClr val="2B453C"/>
                </a:solidFill>
              </a:rPr>
              <a:t>Work with client to develop recovery plan</a:t>
            </a:r>
          </a:p>
          <a:p>
            <a:r>
              <a:rPr lang="en-CA" dirty="0">
                <a:solidFill>
                  <a:srgbClr val="2B453C"/>
                </a:solidFill>
              </a:rPr>
              <a:t>Recovery may be centred on making the home liveable again</a:t>
            </a:r>
          </a:p>
          <a:p>
            <a:r>
              <a:rPr lang="en-CA" dirty="0">
                <a:solidFill>
                  <a:srgbClr val="2B453C"/>
                </a:solidFill>
              </a:rPr>
              <a:t>Consider reaching out to the perpetrator (if possible)</a:t>
            </a:r>
          </a:p>
          <a:p>
            <a:r>
              <a:rPr lang="en-CA" dirty="0">
                <a:solidFill>
                  <a:srgbClr val="2B453C"/>
                </a:solidFill>
              </a:rPr>
              <a:t>Ensure people removed from home takeover are housed </a:t>
            </a:r>
          </a:p>
          <a:p>
            <a:r>
              <a:rPr lang="en-CA" dirty="0">
                <a:solidFill>
                  <a:srgbClr val="2B453C"/>
                </a:solidFill>
              </a:rPr>
              <a:t>Go through preventative methods to avoid future takeovers</a:t>
            </a:r>
          </a:p>
          <a:p>
            <a:r>
              <a:rPr lang="en-CA" dirty="0">
                <a:solidFill>
                  <a:srgbClr val="2B453C"/>
                </a:solidFill>
              </a:rPr>
              <a:t>Consider seeking out other housing options if target’s safety continues to be threatened</a:t>
            </a:r>
          </a:p>
        </p:txBody>
      </p:sp>
      <p:sp>
        <p:nvSpPr>
          <p:cNvPr id="4" name="AutoShape 6"/>
          <p:cNvSpPr/>
          <p:nvPr/>
        </p:nvSpPr>
        <p:spPr>
          <a:xfrm>
            <a:off x="551121" y="1414130"/>
            <a:ext cx="8688572" cy="116957"/>
          </a:xfrm>
          <a:prstGeom prst="rect">
            <a:avLst/>
          </a:prstGeom>
          <a:solidFill>
            <a:srgbClr val="B58300"/>
          </a:solidFill>
        </p:spPr>
      </p:sp>
      <p:sp>
        <p:nvSpPr>
          <p:cNvPr id="5" name="Oval Callout 4"/>
          <p:cNvSpPr/>
          <p:nvPr/>
        </p:nvSpPr>
        <p:spPr>
          <a:xfrm rot="21038886">
            <a:off x="7030685" y="522833"/>
            <a:ext cx="5105566" cy="2016507"/>
          </a:xfrm>
          <a:prstGeom prst="wedgeEllipseCallout">
            <a:avLst>
              <a:gd name="adj1" fmla="val 29901"/>
              <a:gd name="adj2" fmla="val 61842"/>
            </a:avLst>
          </a:prstGeom>
          <a:solidFill>
            <a:srgbClr val="385B4F"/>
          </a:solidFill>
          <a:ln w="19050">
            <a:solidFill>
              <a:srgbClr val="B5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1" dirty="0"/>
              <a:t>“It was helpful when [housing worker] acknowledged the problem and gave it a name”</a:t>
            </a:r>
          </a:p>
        </p:txBody>
      </p:sp>
    </p:spTree>
    <p:extLst>
      <p:ext uri="{BB962C8B-B14F-4D97-AF65-F5344CB8AC3E}">
        <p14:creationId xmlns:p14="http://schemas.microsoft.com/office/powerpoint/2010/main" val="157243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59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Opportunities for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90" y="1828456"/>
            <a:ext cx="1099121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2B453C"/>
                </a:solidFill>
              </a:rPr>
              <a:t>For Organizations:</a:t>
            </a:r>
          </a:p>
          <a:p>
            <a:r>
              <a:rPr lang="en-CA" sz="3000" dirty="0">
                <a:solidFill>
                  <a:srgbClr val="2B453C"/>
                </a:solidFill>
              </a:rPr>
              <a:t>Provide education &amp; training for staff on Home Takeovers</a:t>
            </a:r>
          </a:p>
          <a:p>
            <a:r>
              <a:rPr lang="en-CA" sz="3000" dirty="0">
                <a:solidFill>
                  <a:srgbClr val="2B453C"/>
                </a:solidFill>
              </a:rPr>
              <a:t>Adopt and execute Home Takeover Response Framework</a:t>
            </a:r>
          </a:p>
          <a:p>
            <a:r>
              <a:rPr lang="en-CA" sz="3000" dirty="0">
                <a:solidFill>
                  <a:srgbClr val="2B453C"/>
                </a:solidFill>
              </a:rPr>
              <a:t>Encourage system changes to collect better local data</a:t>
            </a:r>
          </a:p>
          <a:p>
            <a:r>
              <a:rPr lang="en-CA" sz="3000" dirty="0">
                <a:solidFill>
                  <a:srgbClr val="2B453C"/>
                </a:solidFill>
              </a:rPr>
              <a:t>Develop home takeover policy/guideline </a:t>
            </a:r>
          </a:p>
          <a:p>
            <a:r>
              <a:rPr lang="en-CA" sz="3000" dirty="0">
                <a:solidFill>
                  <a:srgbClr val="2B453C"/>
                </a:solidFill>
              </a:rPr>
              <a:t>Update lease agreements </a:t>
            </a:r>
          </a:p>
          <a:p>
            <a:r>
              <a:rPr lang="en-CA" sz="3000" dirty="0">
                <a:solidFill>
                  <a:srgbClr val="2B453C"/>
                </a:solidFill>
              </a:rPr>
              <a:t>Collaborate with local partners and organizations</a:t>
            </a:r>
          </a:p>
        </p:txBody>
      </p:sp>
      <p:sp>
        <p:nvSpPr>
          <p:cNvPr id="4" name="AutoShape 6"/>
          <p:cNvSpPr/>
          <p:nvPr/>
        </p:nvSpPr>
        <p:spPr>
          <a:xfrm>
            <a:off x="533400" y="1272584"/>
            <a:ext cx="10820400" cy="99127"/>
          </a:xfrm>
          <a:prstGeom prst="rect">
            <a:avLst/>
          </a:prstGeom>
          <a:solidFill>
            <a:srgbClr val="B58300"/>
          </a:solidFill>
        </p:spPr>
      </p:sp>
    </p:spTree>
    <p:extLst>
      <p:ext uri="{BB962C8B-B14F-4D97-AF65-F5344CB8AC3E}">
        <p14:creationId xmlns:p14="http://schemas.microsoft.com/office/powerpoint/2010/main" val="424800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59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Opportunities for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12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2B453C"/>
                </a:solidFill>
              </a:rPr>
              <a:t>For Service Providers:</a:t>
            </a:r>
          </a:p>
          <a:p>
            <a:r>
              <a:rPr lang="en-CA" sz="3200" dirty="0">
                <a:solidFill>
                  <a:srgbClr val="2B453C"/>
                </a:solidFill>
              </a:rPr>
              <a:t>Participate in education &amp; training</a:t>
            </a:r>
          </a:p>
          <a:p>
            <a:r>
              <a:rPr lang="en-CA" sz="3200" dirty="0">
                <a:solidFill>
                  <a:srgbClr val="2B453C"/>
                </a:solidFill>
              </a:rPr>
              <a:t>Review and follow Home Takeover Response Framework</a:t>
            </a:r>
          </a:p>
          <a:p>
            <a:r>
              <a:rPr lang="en-CA" sz="3200" dirty="0">
                <a:solidFill>
                  <a:srgbClr val="2B453C"/>
                </a:solidFill>
              </a:rPr>
              <a:t>Know your role in preventing, identifying, responding to and supporting recovery</a:t>
            </a:r>
          </a:p>
          <a:p>
            <a:r>
              <a:rPr lang="en-CA" sz="3200" dirty="0">
                <a:solidFill>
                  <a:srgbClr val="2B453C"/>
                </a:solidFill>
              </a:rPr>
              <a:t>Obtain consent from tenant to support enhanced communication and information sharing with other service providers</a:t>
            </a:r>
          </a:p>
        </p:txBody>
      </p:sp>
      <p:sp>
        <p:nvSpPr>
          <p:cNvPr id="4" name="AutoShape 6"/>
          <p:cNvSpPr/>
          <p:nvPr/>
        </p:nvSpPr>
        <p:spPr>
          <a:xfrm>
            <a:off x="533400" y="1272584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272D8-490D-96FA-DDDF-C041B723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1712737"/>
            <a:ext cx="2796056" cy="27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E238AA-9283-F1DF-FCA7-7BB28A3D6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31207" y="2480153"/>
            <a:ext cx="10424786" cy="2580362"/>
          </a:xfrm>
          <a:prstGeom prst="roundRect">
            <a:avLst/>
          </a:prstGeom>
          <a:solidFill>
            <a:srgbClr val="E6E6E6"/>
          </a:solidFill>
          <a:ln w="76200">
            <a:solidFill>
              <a:srgbClr val="385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72" y="3024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B58300"/>
                </a:solidFill>
                <a:latin typeface="League Gothic" panose="020B0604020202020204"/>
              </a:rPr>
              <a:t>Where to find more information: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42237"/>
            <a:ext cx="10515600" cy="14561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3600" dirty="0">
                <a:solidFill>
                  <a:srgbClr val="385B4F"/>
                </a:solidFill>
              </a:rPr>
              <a:t>All home takeover project materials can be found at:</a:t>
            </a:r>
          </a:p>
          <a:p>
            <a:pPr marL="0" indent="0" algn="ctr">
              <a:buNone/>
            </a:pPr>
            <a:r>
              <a:rPr lang="en-CA" sz="3600" dirty="0">
                <a:solidFill>
                  <a:srgbClr val="385B4F"/>
                </a:solidFill>
              </a:rPr>
              <a:t> </a:t>
            </a:r>
            <a:r>
              <a:rPr lang="en-CA" sz="3600" dirty="0">
                <a:hlinkClick r:id="rId3"/>
              </a:rPr>
              <a:t>Home Takeover (publichealthgreybruce.on.ca)</a:t>
            </a:r>
            <a:r>
              <a:rPr lang="en-CA" sz="3600" dirty="0">
                <a:solidFill>
                  <a:srgbClr val="385B4F"/>
                </a:solidFill>
              </a:rPr>
              <a:t> </a:t>
            </a:r>
          </a:p>
        </p:txBody>
      </p:sp>
      <p:sp>
        <p:nvSpPr>
          <p:cNvPr id="6" name="AutoShape 6"/>
          <p:cNvSpPr/>
          <p:nvPr/>
        </p:nvSpPr>
        <p:spPr>
          <a:xfrm>
            <a:off x="533400" y="1272584"/>
            <a:ext cx="10820400" cy="99127"/>
          </a:xfrm>
          <a:prstGeom prst="rect">
            <a:avLst/>
          </a:prstGeom>
          <a:solidFill>
            <a:srgbClr val="385B4F"/>
          </a:solidFill>
        </p:spPr>
      </p:sp>
    </p:spTree>
    <p:extLst>
      <p:ext uri="{BB962C8B-B14F-4D97-AF65-F5344CB8AC3E}">
        <p14:creationId xmlns:p14="http://schemas.microsoft.com/office/powerpoint/2010/main" val="393676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335056" y="118847"/>
            <a:ext cx="6204056" cy="1028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270" normalizeH="0" baseline="0" noProof="0" dirty="0">
                <a:ln>
                  <a:noFill/>
                </a:ln>
                <a:solidFill>
                  <a:srgbClr val="385B4F"/>
                </a:solidFill>
                <a:effectLst/>
                <a:uLnTx/>
                <a:uFillTx/>
                <a:latin typeface="League Gothic" panose="020B0604020202020204" charset="0"/>
                <a:ea typeface="+mn-ea"/>
                <a:cs typeface="+mn-cs"/>
              </a:rPr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470" y="1345470"/>
            <a:ext cx="1151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385B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in this presentation, and accompanying Guidebook, was adapted with permission from Crime Prevention Ottawa. 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CDA69-FA58-105D-C1AE-86CA889A8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25" y="2906766"/>
            <a:ext cx="7090350" cy="3722282"/>
          </a:xfrm>
          <a:prstGeom prst="rect">
            <a:avLst/>
          </a:prstGeom>
          <a:effectLst>
            <a:softEdge rad="254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993226" y="2299577"/>
            <a:ext cx="1064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385B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thanks to all of the participating community partners!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4AD39-7D11-3DD6-E110-46E3686F3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1" y="1201495"/>
            <a:ext cx="10821338" cy="97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AAE4E-208E-1538-5715-9E82E185A811}"/>
              </a:ext>
            </a:extLst>
          </p:cNvPr>
          <p:cNvSpPr txBox="1"/>
          <p:nvPr/>
        </p:nvSpPr>
        <p:spPr>
          <a:xfrm>
            <a:off x="9753600" y="5520267"/>
            <a:ext cx="2099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Home Takeover Pilot Project Advisory Committee, 2022</a:t>
            </a:r>
          </a:p>
        </p:txBody>
      </p:sp>
    </p:spTree>
    <p:extLst>
      <p:ext uri="{BB962C8B-B14F-4D97-AF65-F5344CB8AC3E}">
        <p14:creationId xmlns:p14="http://schemas.microsoft.com/office/powerpoint/2010/main" val="94788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9A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786" y="1135648"/>
            <a:ext cx="69813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2B453C"/>
                </a:solidFill>
              </a:rPr>
              <a:t>This presentation is intended to accompany the Home Takeover Guidebook (2022)</a:t>
            </a:r>
          </a:p>
          <a:p>
            <a:pPr algn="ctr"/>
            <a:endParaRPr lang="en-CA" dirty="0">
              <a:solidFill>
                <a:srgbClr val="2B45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786" y="2829598"/>
            <a:ext cx="71265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rgbClr val="2B453C"/>
                </a:solidFill>
              </a:rPr>
              <a:t>The guidebook was designed to assist organizations and service providers in offering opportunities for education and awareness concerning </a:t>
            </a:r>
            <a:r>
              <a:rPr lang="en-CA" sz="2800" b="1" dirty="0">
                <a:solidFill>
                  <a:schemeClr val="accent2">
                    <a:lumMod val="75000"/>
                  </a:schemeClr>
                </a:solidFill>
              </a:rPr>
              <a:t>home takeovers </a:t>
            </a:r>
            <a:r>
              <a:rPr lang="en-CA" sz="2800" dirty="0">
                <a:solidFill>
                  <a:srgbClr val="2B453C"/>
                </a:solidFill>
              </a:rPr>
              <a:t>for vulnerable tenants, frontline workers and the broader community</a:t>
            </a:r>
            <a:r>
              <a:rPr lang="en-CA" sz="2800" dirty="0">
                <a:solidFill>
                  <a:srgbClr val="1D2F29"/>
                </a:solidFill>
              </a:rPr>
              <a:t>. </a:t>
            </a:r>
          </a:p>
          <a:p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3" t="395" b="1"/>
          <a:stretch/>
        </p:blipFill>
        <p:spPr>
          <a:xfrm>
            <a:off x="7409544" y="1333533"/>
            <a:ext cx="4293685" cy="5081614"/>
          </a:xfrm>
          <a:prstGeom prst="rect">
            <a:avLst/>
          </a:prstGeom>
          <a:ln w="19050">
            <a:solidFill>
              <a:srgbClr val="1D2F29"/>
            </a:solidFill>
          </a:ln>
        </p:spPr>
      </p:pic>
    </p:spTree>
    <p:extLst>
      <p:ext uri="{BB962C8B-B14F-4D97-AF65-F5344CB8AC3E}">
        <p14:creationId xmlns:p14="http://schemas.microsoft.com/office/powerpoint/2010/main" val="40426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1616" r="1419" b="25071"/>
          <a:stretch/>
        </p:blipFill>
        <p:spPr>
          <a:xfrm>
            <a:off x="2572761" y="0"/>
            <a:ext cx="711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1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95" y="3332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What is a Home Takeover?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7422" y="5331464"/>
            <a:ext cx="4418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accent2">
                    <a:lumMod val="75000"/>
                  </a:schemeClr>
                </a:solidFill>
                <a:latin typeface="Montserrat Light" panose="020B0604020202020204" charset="0"/>
              </a:rPr>
              <a:t>The Dream Team, </a:t>
            </a:r>
            <a:br>
              <a:rPr lang="en-CA" sz="2000" b="1" dirty="0">
                <a:solidFill>
                  <a:schemeClr val="accent2">
                    <a:lumMod val="75000"/>
                  </a:schemeClr>
                </a:solidFill>
                <a:latin typeface="Montserrat Light" panose="020B0604020202020204" charset="0"/>
              </a:rPr>
            </a:br>
            <a:r>
              <a:rPr lang="en-CA" sz="2000" b="1" dirty="0">
                <a:solidFill>
                  <a:schemeClr val="accent2">
                    <a:lumMod val="75000"/>
                  </a:schemeClr>
                </a:solidFill>
                <a:latin typeface="Montserrat Light" panose="020B0604020202020204" charset="0"/>
              </a:rPr>
              <a:t>“Safe at Home” Research Project</a:t>
            </a:r>
          </a:p>
        </p:txBody>
      </p:sp>
      <p:sp>
        <p:nvSpPr>
          <p:cNvPr id="5" name="AutoShape 6"/>
          <p:cNvSpPr/>
          <p:nvPr/>
        </p:nvSpPr>
        <p:spPr>
          <a:xfrm>
            <a:off x="444795" y="1336385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DD44B-F719-A571-55A8-70C6C3B91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13" y="1694537"/>
            <a:ext cx="10583573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2387600"/>
            <a:ext cx="10820400" cy="25400"/>
          </a:xfrm>
          <a:prstGeom prst="rect">
            <a:avLst/>
          </a:prstGeom>
          <a:solidFill>
            <a:srgbClr val="385B4F"/>
          </a:solidFill>
        </p:spPr>
      </p:sp>
      <p:sp>
        <p:nvSpPr>
          <p:cNvPr id="3" name="AutoShape 3"/>
          <p:cNvSpPr/>
          <p:nvPr/>
        </p:nvSpPr>
        <p:spPr>
          <a:xfrm>
            <a:off x="685800" y="6172200"/>
            <a:ext cx="10820400" cy="25400"/>
          </a:xfrm>
          <a:prstGeom prst="rect">
            <a:avLst/>
          </a:prstGeom>
          <a:solidFill>
            <a:srgbClr val="385B4F"/>
          </a:solidFill>
        </p:spPr>
      </p:sp>
      <p:sp>
        <p:nvSpPr>
          <p:cNvPr id="4" name="AutoShape 4"/>
          <p:cNvSpPr/>
          <p:nvPr/>
        </p:nvSpPr>
        <p:spPr>
          <a:xfrm>
            <a:off x="6008255" y="2413000"/>
            <a:ext cx="5497945" cy="3759200"/>
          </a:xfrm>
          <a:prstGeom prst="rect">
            <a:avLst/>
          </a:prstGeom>
          <a:solidFill>
            <a:srgbClr val="385B4F"/>
          </a:solidFill>
        </p:spPr>
      </p:sp>
      <p:sp>
        <p:nvSpPr>
          <p:cNvPr id="7" name="TextBox 7"/>
          <p:cNvSpPr txBox="1"/>
          <p:nvPr/>
        </p:nvSpPr>
        <p:spPr>
          <a:xfrm>
            <a:off x="681182" y="3208852"/>
            <a:ext cx="4686685" cy="115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0217" marR="0" lvl="1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385B4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“Business Predator”</a:t>
            </a:r>
          </a:p>
          <a:p>
            <a:pPr marL="165108" marR="0" lvl="1" indent="0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59" normalizeH="0" baseline="0" noProof="0" dirty="0">
              <a:ln>
                <a:noFill/>
              </a:ln>
              <a:solidFill>
                <a:srgbClr val="385B4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330217" marR="0" lvl="1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385B4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“Vulnerable Perpetrator”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2599694"/>
            <a:ext cx="468668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53" normalizeH="0" baseline="0" noProof="0" dirty="0">
                <a:ln>
                  <a:noFill/>
                </a:ln>
                <a:solidFill>
                  <a:srgbClr val="EEBA2B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“Perpetrator”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6413885" y="2631533"/>
            <a:ext cx="468668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53" normalizeH="0" baseline="0" noProof="0" dirty="0">
                <a:ln>
                  <a:noFill/>
                </a:ln>
                <a:solidFill>
                  <a:srgbClr val="EEBA2B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“Target”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6413885" y="3208852"/>
            <a:ext cx="4686685" cy="233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0217" marR="0" lvl="1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F8F7F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Unmet social, economic, and/or personal needs</a:t>
            </a:r>
          </a:p>
          <a:p>
            <a:pPr marL="330217" marR="0" lvl="1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F8F7F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Common Characteristics:</a:t>
            </a:r>
          </a:p>
          <a:p>
            <a:pPr marL="635032" marR="0" lvl="2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F8F7F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Lonely</a:t>
            </a:r>
          </a:p>
          <a:p>
            <a:pPr marL="635032" marR="0" lvl="2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F8F7F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Isolated</a:t>
            </a:r>
          </a:p>
          <a:p>
            <a:pPr marL="635032" marR="0" lvl="2" indent="-165108" algn="l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59" normalizeH="0" baseline="0" noProof="0" dirty="0">
                <a:ln>
                  <a:noFill/>
                </a:ln>
                <a:solidFill>
                  <a:srgbClr val="F8F7F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Marginalized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AF614-A9F3-98DB-24A6-BD0A1C555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66" y="419600"/>
            <a:ext cx="11882134" cy="1365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D4340-D982-0945-ADFA-53426773B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86" y="1604469"/>
            <a:ext cx="10821338" cy="975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97" y="280065"/>
            <a:ext cx="11510397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2B453C"/>
                </a:solidFill>
                <a:latin typeface="League Gothic" panose="020B0604020202020204" charset="0"/>
              </a:rPr>
              <a:t>Four Broad Forms of a Home Takeover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46" y="1685457"/>
            <a:ext cx="11085094" cy="235677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CA" dirty="0">
                <a:solidFill>
                  <a:srgbClr val="385B4F"/>
                </a:solidFill>
              </a:rPr>
              <a:t>Substance-use related takeovers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CA" dirty="0">
                <a:solidFill>
                  <a:srgbClr val="385B4F"/>
                </a:solidFill>
              </a:rPr>
              <a:t>Takeovers related to homelessness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CA" dirty="0">
                <a:solidFill>
                  <a:srgbClr val="385B4F"/>
                </a:solidFill>
              </a:rPr>
              <a:t>Takeovers involving older adults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CA" dirty="0">
                <a:solidFill>
                  <a:srgbClr val="385B4F"/>
                </a:solidFill>
              </a:rPr>
              <a:t>Takeovers of people with vulnerabilities  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5" name="AutoShape 6"/>
          <p:cNvSpPr/>
          <p:nvPr/>
        </p:nvSpPr>
        <p:spPr>
          <a:xfrm>
            <a:off x="412898" y="1252164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88" y="3908756"/>
            <a:ext cx="6896211" cy="26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7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26" y="3908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 charset="0"/>
              </a:rPr>
              <a:t>Harms &amp; Impacts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95011"/>
            <a:ext cx="3994484" cy="266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233" y="1837920"/>
            <a:ext cx="4743893" cy="4351338"/>
          </a:xfrm>
        </p:spPr>
        <p:txBody>
          <a:bodyPr/>
          <a:lstStyle/>
          <a:p>
            <a:pPr marL="0" indent="0">
              <a:buNone/>
            </a:pPr>
            <a:r>
              <a:rPr lang="en-CA" b="1" dirty="0">
                <a:solidFill>
                  <a:srgbClr val="2B453C"/>
                </a:solidFill>
              </a:rPr>
              <a:t>Direct Consequences</a:t>
            </a:r>
            <a:r>
              <a:rPr lang="en-CA" dirty="0">
                <a:solidFill>
                  <a:srgbClr val="2B453C"/>
                </a:solidFill>
              </a:rPr>
              <a:t>: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Eviction / Loss of housing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Criminal charges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Financial cost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Safety issues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Theft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Loss of control over own home</a:t>
            </a:r>
          </a:p>
          <a:p>
            <a:pPr lvl="1"/>
            <a:r>
              <a:rPr lang="en-CA" dirty="0">
                <a:solidFill>
                  <a:srgbClr val="2B453C"/>
                </a:solidFill>
              </a:rPr>
              <a:t>Abuse</a:t>
            </a:r>
          </a:p>
        </p:txBody>
      </p:sp>
      <p:sp>
        <p:nvSpPr>
          <p:cNvPr id="4" name="AutoShape 6"/>
          <p:cNvSpPr/>
          <p:nvPr/>
        </p:nvSpPr>
        <p:spPr>
          <a:xfrm>
            <a:off x="487326" y="1495868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03113" y="1837920"/>
            <a:ext cx="5771707" cy="473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2B453C"/>
                </a:solidFill>
              </a:rPr>
              <a:t>Personal Consequences:</a:t>
            </a:r>
          </a:p>
          <a:p>
            <a:r>
              <a:rPr lang="en-CA" sz="2400" dirty="0">
                <a:solidFill>
                  <a:srgbClr val="2B453C"/>
                </a:solidFill>
              </a:rPr>
              <a:t>Mental &amp; physical health consequences</a:t>
            </a:r>
          </a:p>
          <a:p>
            <a:r>
              <a:rPr lang="en-CA" sz="2400" dirty="0">
                <a:solidFill>
                  <a:srgbClr val="2B453C"/>
                </a:solidFill>
              </a:rPr>
              <a:t>Loss of dignity</a:t>
            </a:r>
          </a:p>
          <a:p>
            <a:r>
              <a:rPr lang="en-CA" sz="2400" dirty="0">
                <a:solidFill>
                  <a:srgbClr val="2B453C"/>
                </a:solidFill>
              </a:rPr>
              <a:t>Decreased self-esteem</a:t>
            </a:r>
          </a:p>
          <a:p>
            <a:r>
              <a:rPr lang="en-CA" sz="2400" dirty="0">
                <a:solidFill>
                  <a:srgbClr val="2B453C"/>
                </a:solidFill>
              </a:rPr>
              <a:t>Loss of self-control and power</a:t>
            </a:r>
          </a:p>
          <a:p>
            <a:endParaRPr lang="en-CA" sz="2400" dirty="0">
              <a:solidFill>
                <a:srgbClr val="2B453C"/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rgbClr val="2B453C"/>
                </a:solidFill>
              </a:rPr>
              <a:t>Other Possible Consequences:</a:t>
            </a:r>
          </a:p>
          <a:p>
            <a:r>
              <a:rPr lang="en-CA" sz="2400" dirty="0">
                <a:solidFill>
                  <a:srgbClr val="2B453C"/>
                </a:solidFill>
              </a:rPr>
              <a:t>Sexual exploitation</a:t>
            </a:r>
          </a:p>
          <a:p>
            <a:r>
              <a:rPr lang="en-CA" sz="2400" dirty="0">
                <a:solidFill>
                  <a:srgbClr val="2B453C"/>
                </a:solidFill>
              </a:rPr>
              <a:t>Forced labour</a:t>
            </a:r>
          </a:p>
          <a:p>
            <a:r>
              <a:rPr lang="en-CA" sz="2400" dirty="0">
                <a:solidFill>
                  <a:srgbClr val="2B453C"/>
                </a:solidFill>
              </a:rPr>
              <a:t>Children may feel scared/confused</a:t>
            </a:r>
          </a:p>
        </p:txBody>
      </p:sp>
    </p:spTree>
    <p:extLst>
      <p:ext uri="{BB962C8B-B14F-4D97-AF65-F5344CB8AC3E}">
        <p14:creationId xmlns:p14="http://schemas.microsoft.com/office/powerpoint/2010/main" val="233485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344" y="707276"/>
            <a:ext cx="12043830" cy="836355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rgbClr val="385B4F"/>
                </a:solidFill>
                <a:latin typeface="League Gothic" panose="020B0604020202020204"/>
              </a:rPr>
              <a:t>Key Factors Contributing to a Home Takeover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14" y="2085511"/>
            <a:ext cx="6288315" cy="3326946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385B4F"/>
                </a:solidFill>
              </a:rPr>
              <a:t>Housing crisis</a:t>
            </a:r>
          </a:p>
          <a:p>
            <a:r>
              <a:rPr lang="en-CA" dirty="0">
                <a:solidFill>
                  <a:srgbClr val="385B4F"/>
                </a:solidFill>
              </a:rPr>
              <a:t>Substance use</a:t>
            </a:r>
          </a:p>
          <a:p>
            <a:r>
              <a:rPr lang="en-CA" dirty="0">
                <a:solidFill>
                  <a:srgbClr val="385B4F"/>
                </a:solidFill>
              </a:rPr>
              <a:t>Lack of long-term treatment for substance use</a:t>
            </a:r>
          </a:p>
          <a:p>
            <a:r>
              <a:rPr lang="en-CA" dirty="0">
                <a:solidFill>
                  <a:srgbClr val="385B4F"/>
                </a:solidFill>
              </a:rPr>
              <a:t>Lack of safe places to use substances</a:t>
            </a:r>
          </a:p>
          <a:p>
            <a:r>
              <a:rPr lang="en-CA" dirty="0">
                <a:solidFill>
                  <a:srgbClr val="385B4F"/>
                </a:solidFill>
              </a:rPr>
              <a:t>Mental health concerns</a:t>
            </a:r>
          </a:p>
          <a:p>
            <a:r>
              <a:rPr lang="en-CA" dirty="0">
                <a:solidFill>
                  <a:srgbClr val="385B4F"/>
                </a:solidFill>
              </a:rPr>
              <a:t>Isolation, loneliness and marginalization </a:t>
            </a:r>
          </a:p>
        </p:txBody>
      </p:sp>
      <p:sp>
        <p:nvSpPr>
          <p:cNvPr id="4" name="AutoShape 6"/>
          <p:cNvSpPr/>
          <p:nvPr/>
        </p:nvSpPr>
        <p:spPr>
          <a:xfrm>
            <a:off x="395514" y="1494068"/>
            <a:ext cx="10820400" cy="99127"/>
          </a:xfrm>
          <a:prstGeom prst="rect">
            <a:avLst/>
          </a:prstGeom>
          <a:solidFill>
            <a:srgbClr val="B58300"/>
          </a:solidFill>
        </p:spPr>
      </p:sp>
      <p:sp>
        <p:nvSpPr>
          <p:cNvPr id="7" name="Round Diagonal Corner Rectangle 6"/>
          <p:cNvSpPr/>
          <p:nvPr/>
        </p:nvSpPr>
        <p:spPr>
          <a:xfrm>
            <a:off x="6874328" y="3429000"/>
            <a:ext cx="4731658" cy="272868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385B4F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dirty="0">
                <a:solidFill>
                  <a:srgbClr val="2B453C"/>
                </a:solidFill>
              </a:rPr>
              <a:t>Interview Participants had: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2B453C"/>
                </a:solidFill>
              </a:rPr>
              <a:t>Empathy for perpetrator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2B453C"/>
                </a:solidFill>
              </a:rPr>
              <a:t>Pressure to house perpetrator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2B453C"/>
                </a:solidFill>
              </a:rPr>
              <a:t>Desire for social connectedness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2B453C"/>
                </a:solidFill>
              </a:rPr>
              <a:t>Hope for financial/household contributions</a:t>
            </a:r>
            <a:endParaRPr lang="en-CA" dirty="0">
              <a:solidFill>
                <a:srgbClr val="2B453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5766B-55C5-B538-E15D-3678FBC0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91" y="1925059"/>
            <a:ext cx="5942395" cy="176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7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45165</TotalTime>
  <Words>1301</Words>
  <Application>Microsoft Office PowerPoint</Application>
  <PresentationFormat>Widescreen</PresentationFormat>
  <Paragraphs>185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Gill Sans MT Ext Condensed Bold</vt:lpstr>
      <vt:lpstr>League Gothic</vt:lpstr>
      <vt:lpstr>Montserrat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What is a Home Takeover?</vt:lpstr>
      <vt:lpstr>PowerPoint Presentation</vt:lpstr>
      <vt:lpstr>Four Broad Forms of a Home Takeover</vt:lpstr>
      <vt:lpstr>Harms &amp; Impacts</vt:lpstr>
      <vt:lpstr>Key Factors Contributing to a Home Takeover</vt:lpstr>
      <vt:lpstr>Engaging with Indigenous Organizations </vt:lpstr>
      <vt:lpstr>Prevention</vt:lpstr>
      <vt:lpstr>Prevention Resources </vt:lpstr>
      <vt:lpstr>Identifying a Home Takeover</vt:lpstr>
      <vt:lpstr>Identification Resources</vt:lpstr>
      <vt:lpstr>Intervention</vt:lpstr>
      <vt:lpstr>Response Framework</vt:lpstr>
      <vt:lpstr>Recovery</vt:lpstr>
      <vt:lpstr>Opportunities for Action</vt:lpstr>
      <vt:lpstr>Opportunities for Action</vt:lpstr>
      <vt:lpstr>Where to find more information: </vt:lpstr>
      <vt:lpstr>PowerPoint Presentation</vt:lpstr>
    </vt:vector>
  </TitlesOfParts>
  <Company>GBHU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Kaela Sales</dc:creator>
  <cp:lastModifiedBy>Lisa Alguire</cp:lastModifiedBy>
  <cp:revision>138</cp:revision>
  <cp:lastPrinted>2022-09-12T14:02:28Z</cp:lastPrinted>
  <dcterms:created xsi:type="dcterms:W3CDTF">2022-06-14T19:11:54Z</dcterms:created>
  <dcterms:modified xsi:type="dcterms:W3CDTF">2023-04-19T17:41:44Z</dcterms:modified>
</cp:coreProperties>
</file>